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Times New Roman" panose="02020603050405020304" pitchFamily="18" charset="0"/>
      <p:regular r:id="rId12"/>
    </p:embeddedFont>
    <p:embeddedFont>
      <p:font typeface="Times New Roman Bold" panose="02020803070505020304" pitchFamily="18" charset="0"/>
      <p:regular r:id="rId13"/>
      <p:bold r:id="rId14"/>
    </p:embeddedFont>
    <p:embeddedFont>
      <p:font typeface="Times New Roman Bold Italic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706" y="-120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3.gif"/><Relationship Id="rId5" Type="http://schemas.openxmlformats.org/officeDocument/2006/relationships/image" Target="../media/image9.png"/><Relationship Id="rId10" Type="http://schemas.openxmlformats.org/officeDocument/2006/relationships/image" Target="../media/image2.svg"/><Relationship Id="rId4" Type="http://schemas.openxmlformats.org/officeDocument/2006/relationships/image" Target="../media/image8.jpe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15172994" y="5614842"/>
            <a:ext cx="7561648" cy="7759153"/>
          </a:xfrm>
          <a:custGeom>
            <a:avLst/>
            <a:gdLst/>
            <a:ahLst/>
            <a:cxnLst/>
            <a:rect l="l" t="t" r="r" b="b"/>
            <a:pathLst>
              <a:path w="7561648" h="7759153">
                <a:moveTo>
                  <a:pt x="0" y="0"/>
                </a:moveTo>
                <a:lnTo>
                  <a:pt x="7561648" y="0"/>
                </a:lnTo>
                <a:lnTo>
                  <a:pt x="7561648" y="7759154"/>
                </a:lnTo>
                <a:lnTo>
                  <a:pt x="0" y="7759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58071" y="-4629150"/>
            <a:ext cx="8132357" cy="8344769"/>
          </a:xfrm>
          <a:custGeom>
            <a:avLst/>
            <a:gdLst/>
            <a:ahLst/>
            <a:cxnLst/>
            <a:rect l="l" t="t" r="r" b="b"/>
            <a:pathLst>
              <a:path w="8132357" h="8344769">
                <a:moveTo>
                  <a:pt x="0" y="0"/>
                </a:moveTo>
                <a:lnTo>
                  <a:pt x="8132356" y="0"/>
                </a:lnTo>
                <a:lnTo>
                  <a:pt x="8132356" y="8344769"/>
                </a:lnTo>
                <a:lnTo>
                  <a:pt x="0" y="8344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56287" y="6076916"/>
            <a:ext cx="2898343" cy="2393773"/>
          </a:xfrm>
          <a:custGeom>
            <a:avLst/>
            <a:gdLst/>
            <a:ahLst/>
            <a:cxnLst/>
            <a:rect l="l" t="t" r="r" b="b"/>
            <a:pathLst>
              <a:path w="2898343" h="2393773">
                <a:moveTo>
                  <a:pt x="0" y="0"/>
                </a:moveTo>
                <a:lnTo>
                  <a:pt x="2898342" y="0"/>
                </a:lnTo>
                <a:lnTo>
                  <a:pt x="2898342" y="2393773"/>
                </a:lnTo>
                <a:lnTo>
                  <a:pt x="0" y="2393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905503" y="2229"/>
            <a:ext cx="5896097" cy="1070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FF3131"/>
                </a:solidFill>
                <a:latin typeface="Times New Roman Bold"/>
              </a:rPr>
              <a:t>Presentation 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58911" y="1155838"/>
            <a:ext cx="13294164" cy="1389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4AAD"/>
                </a:solidFill>
                <a:latin typeface="Times New Roman Bold"/>
              </a:rPr>
              <a:t>Web 3.0 and Blockchain Based Decentralized Social Connectivity Web Application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61252" y="3303081"/>
            <a:ext cx="5940348" cy="1204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Times New Roman Bold"/>
              </a:rPr>
              <a:t>Mili Srivastava (205433)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Times New Roman Bold"/>
              </a:rPr>
              <a:t>Rachit Bharadwaj (205445)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57295" y="2544293"/>
            <a:ext cx="639201" cy="67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imes New Roman Bold"/>
              </a:rPr>
              <a:t>By: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94489" y="4779936"/>
            <a:ext cx="5195044" cy="576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FF3131"/>
                </a:solidFill>
                <a:latin typeface="Times New Roman Bold"/>
              </a:rPr>
              <a:t>Under The Guidance Of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01825" y="5248275"/>
            <a:ext cx="5366375" cy="576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Times New Roman Bold"/>
              </a:rPr>
              <a:t>Mr. Pravin Kumar Pandey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72427" y="8384964"/>
            <a:ext cx="12743145" cy="1292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imes New Roman Bold"/>
              </a:rPr>
              <a:t>Department Of Computer Science Engineering And Information Technology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09729" y="9534242"/>
            <a:ext cx="4991458" cy="67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imes New Roman Bold"/>
              </a:rPr>
              <a:t>UNSIET VBSPU Jaunpur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10190284" y="-9514262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1733" y="1914545"/>
            <a:ext cx="8097687" cy="508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000000"/>
                </a:solidFill>
                <a:latin typeface="Times New Roman Bold"/>
              </a:rPr>
              <a:t>THANK'S FOR WATCHING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846494"/>
            <a:ext cx="7416941" cy="187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000000"/>
                </a:solidFill>
                <a:latin typeface="Times New Roman Bold"/>
              </a:rPr>
              <a:t>OUTLINE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148985"/>
            <a:ext cx="937219" cy="73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Times New Roman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3946104"/>
            <a:ext cx="937219" cy="73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Times New Roman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827261"/>
            <a:ext cx="937219" cy="73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Times New Roman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624380"/>
            <a:ext cx="937219" cy="73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Times New Roman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16757"/>
            <a:ext cx="937219" cy="73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Times New Roman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247721"/>
            <a:ext cx="937219" cy="73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Times New Roman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098014"/>
            <a:ext cx="937219" cy="73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Times New Roman Bold Italics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160452"/>
            <a:ext cx="6752035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3500" spc="343" dirty="0">
                <a:solidFill>
                  <a:srgbClr val="000000"/>
                </a:solidFill>
                <a:latin typeface="Times New Roman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3964446"/>
            <a:ext cx="8095846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3500" spc="343" dirty="0">
                <a:solidFill>
                  <a:srgbClr val="000000"/>
                </a:solidFill>
                <a:latin typeface="Times New Roman"/>
              </a:rPr>
              <a:t>SCOPE AND OBJECTIVE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4952195"/>
            <a:ext cx="5790503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500" spc="343" dirty="0">
                <a:solidFill>
                  <a:srgbClr val="000000"/>
                </a:solidFill>
                <a:latin typeface="Times New Roman"/>
              </a:rPr>
              <a:t>TECHNOLOGY STACK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746413"/>
            <a:ext cx="6076629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500" spc="343" dirty="0">
                <a:solidFill>
                  <a:srgbClr val="000000"/>
                </a:solidFill>
                <a:latin typeface="Times New Roman"/>
              </a:rPr>
              <a:t>ARCHITECTURE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547257"/>
            <a:ext cx="6076629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500" spc="343" dirty="0">
                <a:solidFill>
                  <a:srgbClr val="000000"/>
                </a:solidFill>
                <a:latin typeface="Times New Roman"/>
              </a:rPr>
              <a:t>PROCESS FLOW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339634"/>
            <a:ext cx="5790503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500" spc="343" dirty="0">
                <a:solidFill>
                  <a:srgbClr val="000000"/>
                </a:solidFill>
                <a:latin typeface="Times New Roman"/>
              </a:rPr>
              <a:t>BENEFITS OF WEB3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184015"/>
            <a:ext cx="6076629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500" spc="343" dirty="0">
                <a:solidFill>
                  <a:srgbClr val="000000"/>
                </a:solidFill>
                <a:latin typeface="Times New Roman"/>
              </a:rPr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28810" y="337474"/>
            <a:ext cx="3730732" cy="8920826"/>
            <a:chOff x="0" y="0"/>
            <a:chExt cx="982580" cy="2349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2580" cy="2349518"/>
            </a:xfrm>
            <a:custGeom>
              <a:avLst/>
              <a:gdLst/>
              <a:ahLst/>
              <a:cxnLst/>
              <a:rect l="l" t="t" r="r" b="b"/>
              <a:pathLst>
                <a:path w="982580" h="2349518">
                  <a:moveTo>
                    <a:pt x="0" y="0"/>
                  </a:moveTo>
                  <a:lnTo>
                    <a:pt x="982580" y="0"/>
                  </a:lnTo>
                  <a:lnTo>
                    <a:pt x="982580" y="2349518"/>
                  </a:lnTo>
                  <a:lnTo>
                    <a:pt x="0" y="2349518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982580" cy="2368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22775" y="1049603"/>
            <a:ext cx="5412070" cy="7193266"/>
          </a:xfrm>
          <a:custGeom>
            <a:avLst/>
            <a:gdLst/>
            <a:ahLst/>
            <a:cxnLst/>
            <a:rect l="l" t="t" r="r" b="b"/>
            <a:pathLst>
              <a:path w="5412070" h="7193266">
                <a:moveTo>
                  <a:pt x="0" y="0"/>
                </a:moveTo>
                <a:lnTo>
                  <a:pt x="5412070" y="0"/>
                </a:lnTo>
                <a:lnTo>
                  <a:pt x="5412070" y="7193266"/>
                </a:lnTo>
                <a:lnTo>
                  <a:pt x="0" y="719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r="-49746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03740" y="2078369"/>
            <a:ext cx="10496839" cy="1948998"/>
            <a:chOff x="0" y="0"/>
            <a:chExt cx="4021793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21793" cy="746746"/>
            </a:xfrm>
            <a:custGeom>
              <a:avLst/>
              <a:gdLst/>
              <a:ahLst/>
              <a:cxnLst/>
              <a:rect l="l" t="t" r="r" b="b"/>
              <a:pathLst>
                <a:path w="4021793" h="746746">
                  <a:moveTo>
                    <a:pt x="0" y="0"/>
                  </a:moveTo>
                  <a:lnTo>
                    <a:pt x="4021793" y="0"/>
                  </a:lnTo>
                  <a:lnTo>
                    <a:pt x="4021793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4021793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5151" y="2222584"/>
            <a:ext cx="1156649" cy="1173721"/>
          </a:xfrm>
          <a:custGeom>
            <a:avLst/>
            <a:gdLst/>
            <a:ahLst/>
            <a:cxnLst/>
            <a:rect l="l" t="t" r="r" b="b"/>
            <a:pathLst>
              <a:path w="1156649" h="1173721">
                <a:moveTo>
                  <a:pt x="0" y="0"/>
                </a:moveTo>
                <a:lnTo>
                  <a:pt x="1156648" y="0"/>
                </a:lnTo>
                <a:lnTo>
                  <a:pt x="1156648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603740" y="4379858"/>
            <a:ext cx="10496839" cy="2392396"/>
            <a:chOff x="0" y="0"/>
            <a:chExt cx="4021793" cy="9166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21793" cy="916630"/>
            </a:xfrm>
            <a:custGeom>
              <a:avLst/>
              <a:gdLst/>
              <a:ahLst/>
              <a:cxnLst/>
              <a:rect l="l" t="t" r="r" b="b"/>
              <a:pathLst>
                <a:path w="4021793" h="916630">
                  <a:moveTo>
                    <a:pt x="0" y="0"/>
                  </a:moveTo>
                  <a:lnTo>
                    <a:pt x="4021793" y="0"/>
                  </a:lnTo>
                  <a:lnTo>
                    <a:pt x="4021793" y="916630"/>
                  </a:lnTo>
                  <a:lnTo>
                    <a:pt x="0" y="91663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4021793" cy="935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18699" y="5066865"/>
            <a:ext cx="1383296" cy="1406308"/>
          </a:xfrm>
          <a:custGeom>
            <a:avLst/>
            <a:gdLst/>
            <a:ahLst/>
            <a:cxnLst/>
            <a:rect l="l" t="t" r="r" b="b"/>
            <a:pathLst>
              <a:path w="1383296" h="1406308">
                <a:moveTo>
                  <a:pt x="0" y="0"/>
                </a:moveTo>
                <a:lnTo>
                  <a:pt x="1383296" y="0"/>
                </a:lnTo>
                <a:lnTo>
                  <a:pt x="1383296" y="1406308"/>
                </a:lnTo>
                <a:lnTo>
                  <a:pt x="0" y="14063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2825542" y="7726445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11433" y="6977002"/>
            <a:ext cx="10689145" cy="2494830"/>
            <a:chOff x="0" y="0"/>
            <a:chExt cx="4095474" cy="95587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95474" cy="955877"/>
            </a:xfrm>
            <a:custGeom>
              <a:avLst/>
              <a:gdLst/>
              <a:ahLst/>
              <a:cxnLst/>
              <a:rect l="l" t="t" r="r" b="b"/>
              <a:pathLst>
                <a:path w="4095474" h="955877">
                  <a:moveTo>
                    <a:pt x="0" y="0"/>
                  </a:moveTo>
                  <a:lnTo>
                    <a:pt x="4095474" y="0"/>
                  </a:lnTo>
                  <a:lnTo>
                    <a:pt x="4095474" y="955877"/>
                  </a:lnTo>
                  <a:lnTo>
                    <a:pt x="0" y="955877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4095474" cy="974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18699" y="7512670"/>
            <a:ext cx="1423493" cy="1423493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411433" y="340813"/>
            <a:ext cx="9147699" cy="142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63"/>
              </a:lnSpc>
            </a:pPr>
            <a:r>
              <a:rPr lang="en-US" sz="7582" spc="743">
                <a:solidFill>
                  <a:srgbClr val="1A1A1A"/>
                </a:solidFill>
                <a:latin typeface="Times New Roman Bold"/>
              </a:rPr>
              <a:t>INTRODUCTION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82298" y="1979658"/>
            <a:ext cx="8456954" cy="221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92"/>
              </a:lnSpc>
              <a:spcBef>
                <a:spcPct val="0"/>
              </a:spcBef>
            </a:pPr>
            <a:r>
              <a:rPr lang="en-US" sz="3110" spc="304" dirty="0">
                <a:solidFill>
                  <a:srgbClr val="000000"/>
                </a:solidFill>
                <a:latin typeface="Times New Roman"/>
              </a:rPr>
              <a:t>Centralized social media lacks privacy, content ownership, and invites arbitrary censorship, urging a decentralized solution.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66883" y="4557686"/>
            <a:ext cx="8687784" cy="2214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92"/>
              </a:lnSpc>
              <a:spcBef>
                <a:spcPct val="0"/>
              </a:spcBef>
            </a:pPr>
            <a:r>
              <a:rPr lang="en-US" sz="3110" spc="304" dirty="0">
                <a:solidFill>
                  <a:srgbClr val="000000"/>
                </a:solidFill>
                <a:latin typeface="Times New Roman"/>
              </a:rPr>
              <a:t>Our Next.js, Solidity, MongoDB, and IPFS-based platform prioritizes privacy, grants content ownership, and ensures a censorship-resistant environment.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34013" y="7265346"/>
            <a:ext cx="8595962" cy="221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92"/>
              </a:lnSpc>
              <a:spcBef>
                <a:spcPct val="0"/>
              </a:spcBef>
            </a:pPr>
            <a:r>
              <a:rPr lang="en-US" sz="3110" spc="304" dirty="0">
                <a:solidFill>
                  <a:srgbClr val="000000"/>
                </a:solidFill>
                <a:latin typeface="Times New Roman"/>
              </a:rPr>
              <a:t>Integrating technologies, our platform provides data control, enhanced security, and a democratic, user-centric social media experience.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71701" y="8248744"/>
            <a:ext cx="7221240" cy="7221240"/>
          </a:xfrm>
          <a:custGeom>
            <a:avLst/>
            <a:gdLst/>
            <a:ahLst/>
            <a:cxnLst/>
            <a:rect l="l" t="t" r="r" b="b"/>
            <a:pathLst>
              <a:path w="7221240" h="7221240">
                <a:moveTo>
                  <a:pt x="0" y="0"/>
                </a:moveTo>
                <a:lnTo>
                  <a:pt x="7221240" y="0"/>
                </a:lnTo>
                <a:lnTo>
                  <a:pt x="7221240" y="7221240"/>
                </a:lnTo>
                <a:lnTo>
                  <a:pt x="0" y="72212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93220" y="7553700"/>
            <a:ext cx="1319247" cy="1319247"/>
          </a:xfrm>
          <a:custGeom>
            <a:avLst/>
            <a:gdLst/>
            <a:ahLst/>
            <a:cxnLst/>
            <a:rect l="l" t="t" r="r" b="b"/>
            <a:pathLst>
              <a:path w="1319247" h="1319247">
                <a:moveTo>
                  <a:pt x="0" y="0"/>
                </a:moveTo>
                <a:lnTo>
                  <a:pt x="1319247" y="0"/>
                </a:lnTo>
                <a:lnTo>
                  <a:pt x="1319247" y="1319248"/>
                </a:lnTo>
                <a:lnTo>
                  <a:pt x="0" y="1319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72502" y="7687054"/>
            <a:ext cx="864845" cy="947539"/>
          </a:xfrm>
          <a:custGeom>
            <a:avLst/>
            <a:gdLst/>
            <a:ahLst/>
            <a:cxnLst/>
            <a:rect l="l" t="t" r="r" b="b"/>
            <a:pathLst>
              <a:path w="864845" h="947539">
                <a:moveTo>
                  <a:pt x="0" y="0"/>
                </a:moveTo>
                <a:lnTo>
                  <a:pt x="864845" y="0"/>
                </a:lnTo>
                <a:lnTo>
                  <a:pt x="864845" y="947539"/>
                </a:lnTo>
                <a:lnTo>
                  <a:pt x="0" y="9475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45942" y="8654242"/>
            <a:ext cx="1327456" cy="1327456"/>
          </a:xfrm>
          <a:custGeom>
            <a:avLst/>
            <a:gdLst/>
            <a:ahLst/>
            <a:cxnLst/>
            <a:rect l="l" t="t" r="r" b="b"/>
            <a:pathLst>
              <a:path w="1327456" h="1327456">
                <a:moveTo>
                  <a:pt x="0" y="0"/>
                </a:moveTo>
                <a:lnTo>
                  <a:pt x="1327456" y="0"/>
                </a:lnTo>
                <a:lnTo>
                  <a:pt x="1327456" y="1327455"/>
                </a:lnTo>
                <a:lnTo>
                  <a:pt x="0" y="1327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15624" y="8634593"/>
            <a:ext cx="1347104" cy="1347104"/>
          </a:xfrm>
          <a:custGeom>
            <a:avLst/>
            <a:gdLst/>
            <a:ahLst/>
            <a:cxnLst/>
            <a:rect l="l" t="t" r="r" b="b"/>
            <a:pathLst>
              <a:path w="1347104" h="1347104">
                <a:moveTo>
                  <a:pt x="0" y="0"/>
                </a:moveTo>
                <a:lnTo>
                  <a:pt x="1347104" y="0"/>
                </a:lnTo>
                <a:lnTo>
                  <a:pt x="1347104" y="1347104"/>
                </a:lnTo>
                <a:lnTo>
                  <a:pt x="0" y="13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87586" y="8874963"/>
            <a:ext cx="803181" cy="766673"/>
          </a:xfrm>
          <a:custGeom>
            <a:avLst/>
            <a:gdLst/>
            <a:ahLst/>
            <a:cxnLst/>
            <a:rect l="l" t="t" r="r" b="b"/>
            <a:pathLst>
              <a:path w="803181" h="766673">
                <a:moveTo>
                  <a:pt x="0" y="0"/>
                </a:moveTo>
                <a:lnTo>
                  <a:pt x="803181" y="0"/>
                </a:lnTo>
                <a:lnTo>
                  <a:pt x="803181" y="766674"/>
                </a:lnTo>
                <a:lnTo>
                  <a:pt x="0" y="7666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19805" y="8924809"/>
            <a:ext cx="755521" cy="766673"/>
          </a:xfrm>
          <a:custGeom>
            <a:avLst/>
            <a:gdLst/>
            <a:ahLst/>
            <a:cxnLst/>
            <a:rect l="l" t="t" r="r" b="b"/>
            <a:pathLst>
              <a:path w="755521" h="766673">
                <a:moveTo>
                  <a:pt x="0" y="0"/>
                </a:moveTo>
                <a:lnTo>
                  <a:pt x="755522" y="0"/>
                </a:lnTo>
                <a:lnTo>
                  <a:pt x="755522" y="766673"/>
                </a:lnTo>
                <a:lnTo>
                  <a:pt x="0" y="7666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774426" y="2981747"/>
            <a:ext cx="3474003" cy="786802"/>
            <a:chOff x="0" y="0"/>
            <a:chExt cx="914964" cy="2072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207223"/>
            </a:xfrm>
            <a:custGeom>
              <a:avLst/>
              <a:gdLst/>
              <a:ahLst/>
              <a:cxnLst/>
              <a:rect l="l" t="t" r="r" b="b"/>
              <a:pathLst>
                <a:path w="914964" h="207223">
                  <a:moveTo>
                    <a:pt x="0" y="0"/>
                  </a:moveTo>
                  <a:lnTo>
                    <a:pt x="914964" y="0"/>
                  </a:lnTo>
                  <a:lnTo>
                    <a:pt x="914964" y="207223"/>
                  </a:lnTo>
                  <a:lnTo>
                    <a:pt x="0" y="20722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914964" cy="34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80"/>
                </a:lnSpc>
                <a:spcBef>
                  <a:spcPct val="0"/>
                </a:spcBef>
              </a:pPr>
              <a:r>
                <a:rPr lang="en-US" sz="3681" spc="36">
                  <a:solidFill>
                    <a:srgbClr val="FFFFFF"/>
                  </a:solidFill>
                  <a:latin typeface="Times New Roman Bold"/>
                </a:rPr>
                <a:t>Scope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786289"/>
            <a:ext cx="13451022" cy="137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01"/>
              </a:lnSpc>
            </a:pPr>
            <a:r>
              <a:rPr lang="en-US" sz="7247" spc="384">
                <a:solidFill>
                  <a:srgbClr val="000000"/>
                </a:solidFill>
                <a:latin typeface="Times New Roman Bold"/>
              </a:rPr>
              <a:t>SCOPE AND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5878" y="3969041"/>
            <a:ext cx="4231099" cy="354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16"/>
              </a:lnSpc>
              <a:spcBef>
                <a:spcPct val="0"/>
              </a:spcBef>
            </a:pPr>
            <a:r>
              <a:rPr lang="en-US" sz="2910" spc="285" dirty="0">
                <a:solidFill>
                  <a:srgbClr val="000000"/>
                </a:solidFill>
                <a:latin typeface="Times New Roman"/>
              </a:rPr>
              <a:t>Develop user-centric social media with Next.js, Solidity, MongoDB, and IPFS, focusing on privacy, content ownership, and censorship resistance.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156218" y="3030227"/>
            <a:ext cx="3474003" cy="765794"/>
            <a:chOff x="0" y="0"/>
            <a:chExt cx="914964" cy="2016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201691"/>
            </a:xfrm>
            <a:custGeom>
              <a:avLst/>
              <a:gdLst/>
              <a:ahLst/>
              <a:cxnLst/>
              <a:rect l="l" t="t" r="r" b="b"/>
              <a:pathLst>
                <a:path w="914964" h="201691">
                  <a:moveTo>
                    <a:pt x="0" y="0"/>
                  </a:moveTo>
                  <a:lnTo>
                    <a:pt x="914964" y="0"/>
                  </a:lnTo>
                  <a:lnTo>
                    <a:pt x="914964" y="201691"/>
                  </a:lnTo>
                  <a:lnTo>
                    <a:pt x="0" y="20169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914964" cy="33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942"/>
                </a:lnSpc>
                <a:spcBef>
                  <a:spcPct val="0"/>
                </a:spcBef>
              </a:pPr>
              <a:r>
                <a:rPr lang="en-US" sz="3581" spc="35">
                  <a:solidFill>
                    <a:srgbClr val="FFFFFF"/>
                  </a:solidFill>
                  <a:latin typeface="Times New Roman Bold"/>
                </a:rPr>
                <a:t>Objective 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429427" y="3929371"/>
            <a:ext cx="5286150" cy="3116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83"/>
              </a:lnSpc>
              <a:spcBef>
                <a:spcPct val="0"/>
              </a:spcBef>
            </a:pPr>
            <a:r>
              <a:rPr lang="en-US" sz="2958" spc="289" dirty="0">
                <a:solidFill>
                  <a:srgbClr val="000000"/>
                </a:solidFill>
                <a:latin typeface="Times New Roman"/>
              </a:rPr>
              <a:t>Implement robust security via Ethereum smart contracts, ensuring encrypted data storage and transparent interactions for user trust.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092941" y="2981747"/>
            <a:ext cx="3474003" cy="765794"/>
            <a:chOff x="0" y="0"/>
            <a:chExt cx="914964" cy="2016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201691"/>
            </a:xfrm>
            <a:custGeom>
              <a:avLst/>
              <a:gdLst/>
              <a:ahLst/>
              <a:cxnLst/>
              <a:rect l="l" t="t" r="r" b="b"/>
              <a:pathLst>
                <a:path w="914964" h="201691">
                  <a:moveTo>
                    <a:pt x="0" y="0"/>
                  </a:moveTo>
                  <a:lnTo>
                    <a:pt x="914964" y="0"/>
                  </a:lnTo>
                  <a:lnTo>
                    <a:pt x="914964" y="201691"/>
                  </a:lnTo>
                  <a:lnTo>
                    <a:pt x="0" y="201691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33350"/>
              <a:ext cx="914964" cy="335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942"/>
                </a:lnSpc>
                <a:spcBef>
                  <a:spcPct val="0"/>
                </a:spcBef>
              </a:pPr>
              <a:r>
                <a:rPr lang="en-US" sz="3581" spc="35">
                  <a:solidFill>
                    <a:srgbClr val="FFFFFF"/>
                  </a:solidFill>
                  <a:latin typeface="Times New Roman Bold"/>
                </a:rPr>
                <a:t>Objective 2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673398" y="3969041"/>
            <a:ext cx="5062859" cy="303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16"/>
              </a:lnSpc>
              <a:spcBef>
                <a:spcPct val="0"/>
              </a:spcBef>
            </a:pPr>
            <a:r>
              <a:rPr lang="en-US" sz="2910" spc="285" dirty="0">
                <a:solidFill>
                  <a:srgbClr val="000000"/>
                </a:solidFill>
                <a:latin typeface="Times New Roman"/>
              </a:rPr>
              <a:t>Enable users with enhanced digital autonomy using IPFS for decentralized storage, ensuring ownership and control over data and interactions.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654915"/>
            <a:chOff x="0" y="0"/>
            <a:chExt cx="4816593" cy="6992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99237"/>
            </a:xfrm>
            <a:custGeom>
              <a:avLst/>
              <a:gdLst/>
              <a:ahLst/>
              <a:cxnLst/>
              <a:rect l="l" t="t" r="r" b="b"/>
              <a:pathLst>
                <a:path w="4816592" h="699237">
                  <a:moveTo>
                    <a:pt x="0" y="0"/>
                  </a:moveTo>
                  <a:lnTo>
                    <a:pt x="4816592" y="0"/>
                  </a:lnTo>
                  <a:lnTo>
                    <a:pt x="4816592" y="699237"/>
                  </a:lnTo>
                  <a:lnTo>
                    <a:pt x="0" y="69923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16593" cy="718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160024" y="-482433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781568" y="-3894029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1" y="0"/>
                </a:lnTo>
                <a:lnTo>
                  <a:pt x="6709931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72398" y="3652943"/>
            <a:ext cx="8871602" cy="1601952"/>
            <a:chOff x="0" y="0"/>
            <a:chExt cx="3399095" cy="6137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99094" cy="613777"/>
            </a:xfrm>
            <a:custGeom>
              <a:avLst/>
              <a:gdLst/>
              <a:ahLst/>
              <a:cxnLst/>
              <a:rect l="l" t="t" r="r" b="b"/>
              <a:pathLst>
                <a:path w="3399094" h="613777">
                  <a:moveTo>
                    <a:pt x="0" y="0"/>
                  </a:moveTo>
                  <a:lnTo>
                    <a:pt x="3399094" y="0"/>
                  </a:lnTo>
                  <a:lnTo>
                    <a:pt x="3399094" y="613777"/>
                  </a:lnTo>
                  <a:lnTo>
                    <a:pt x="0" y="613777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99095" cy="6328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73398" y="4052206"/>
            <a:ext cx="1807526" cy="1091294"/>
          </a:xfrm>
          <a:custGeom>
            <a:avLst/>
            <a:gdLst/>
            <a:ahLst/>
            <a:cxnLst/>
            <a:rect l="l" t="t" r="r" b="b"/>
            <a:pathLst>
              <a:path w="1807526" h="1091294">
                <a:moveTo>
                  <a:pt x="0" y="0"/>
                </a:moveTo>
                <a:lnTo>
                  <a:pt x="1807525" y="0"/>
                </a:lnTo>
                <a:lnTo>
                  <a:pt x="1807525" y="1091294"/>
                </a:lnTo>
                <a:lnTo>
                  <a:pt x="0" y="10912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3569" y="5664470"/>
            <a:ext cx="8871602" cy="1602102"/>
            <a:chOff x="0" y="0"/>
            <a:chExt cx="3399095" cy="6138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99094" cy="613835"/>
            </a:xfrm>
            <a:custGeom>
              <a:avLst/>
              <a:gdLst/>
              <a:ahLst/>
              <a:cxnLst/>
              <a:rect l="l" t="t" r="r" b="b"/>
              <a:pathLst>
                <a:path w="3399094" h="613835">
                  <a:moveTo>
                    <a:pt x="0" y="0"/>
                  </a:moveTo>
                  <a:lnTo>
                    <a:pt x="3399094" y="0"/>
                  </a:lnTo>
                  <a:lnTo>
                    <a:pt x="3399094" y="613835"/>
                  </a:lnTo>
                  <a:lnTo>
                    <a:pt x="0" y="613835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3399095" cy="6328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72398" y="7678708"/>
            <a:ext cx="8433944" cy="1579592"/>
            <a:chOff x="0" y="0"/>
            <a:chExt cx="3231409" cy="6052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31409" cy="605210"/>
            </a:xfrm>
            <a:custGeom>
              <a:avLst/>
              <a:gdLst/>
              <a:ahLst/>
              <a:cxnLst/>
              <a:rect l="l" t="t" r="r" b="b"/>
              <a:pathLst>
                <a:path w="3231409" h="605210">
                  <a:moveTo>
                    <a:pt x="0" y="0"/>
                  </a:moveTo>
                  <a:lnTo>
                    <a:pt x="3231409" y="0"/>
                  </a:lnTo>
                  <a:lnTo>
                    <a:pt x="3231409" y="605210"/>
                  </a:lnTo>
                  <a:lnTo>
                    <a:pt x="0" y="60521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231409" cy="624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573398" y="7812850"/>
            <a:ext cx="1535128" cy="1535128"/>
          </a:xfrm>
          <a:custGeom>
            <a:avLst/>
            <a:gdLst/>
            <a:ahLst/>
            <a:cxnLst/>
            <a:rect l="l" t="t" r="r" b="b"/>
            <a:pathLst>
              <a:path w="1535128" h="1535128">
                <a:moveTo>
                  <a:pt x="0" y="0"/>
                </a:moveTo>
                <a:lnTo>
                  <a:pt x="1535127" y="0"/>
                </a:lnTo>
                <a:lnTo>
                  <a:pt x="1535127" y="1535128"/>
                </a:lnTo>
                <a:lnTo>
                  <a:pt x="0" y="1535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9324596" y="3652943"/>
            <a:ext cx="8352368" cy="1490557"/>
            <a:chOff x="0" y="0"/>
            <a:chExt cx="3200154" cy="5710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00154" cy="571097"/>
            </a:xfrm>
            <a:custGeom>
              <a:avLst/>
              <a:gdLst/>
              <a:ahLst/>
              <a:cxnLst/>
              <a:rect l="l" t="t" r="r" b="b"/>
              <a:pathLst>
                <a:path w="3200154" h="571097">
                  <a:moveTo>
                    <a:pt x="0" y="0"/>
                  </a:moveTo>
                  <a:lnTo>
                    <a:pt x="3200154" y="0"/>
                  </a:lnTo>
                  <a:lnTo>
                    <a:pt x="3200154" y="571097"/>
                  </a:lnTo>
                  <a:lnTo>
                    <a:pt x="0" y="571097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3200154" cy="590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24596" y="5523761"/>
            <a:ext cx="8352368" cy="1742811"/>
            <a:chOff x="0" y="0"/>
            <a:chExt cx="3200154" cy="6677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200154" cy="667746"/>
            </a:xfrm>
            <a:custGeom>
              <a:avLst/>
              <a:gdLst/>
              <a:ahLst/>
              <a:cxnLst/>
              <a:rect l="l" t="t" r="r" b="b"/>
              <a:pathLst>
                <a:path w="3200154" h="667746">
                  <a:moveTo>
                    <a:pt x="0" y="0"/>
                  </a:moveTo>
                  <a:lnTo>
                    <a:pt x="3200154" y="0"/>
                  </a:lnTo>
                  <a:lnTo>
                    <a:pt x="3200154" y="667746"/>
                  </a:lnTo>
                  <a:lnTo>
                    <a:pt x="0" y="667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3200154" cy="686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24596" y="7709008"/>
            <a:ext cx="8352368" cy="1742811"/>
            <a:chOff x="0" y="0"/>
            <a:chExt cx="3200154" cy="66774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00154" cy="667746"/>
            </a:xfrm>
            <a:custGeom>
              <a:avLst/>
              <a:gdLst/>
              <a:ahLst/>
              <a:cxnLst/>
              <a:rect l="l" t="t" r="r" b="b"/>
              <a:pathLst>
                <a:path w="3200154" h="667746">
                  <a:moveTo>
                    <a:pt x="0" y="0"/>
                  </a:moveTo>
                  <a:lnTo>
                    <a:pt x="3200154" y="0"/>
                  </a:lnTo>
                  <a:lnTo>
                    <a:pt x="3200154" y="667746"/>
                  </a:lnTo>
                  <a:lnTo>
                    <a:pt x="0" y="667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200154" cy="686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9596994" y="3797660"/>
            <a:ext cx="1201122" cy="1201122"/>
          </a:xfrm>
          <a:custGeom>
            <a:avLst/>
            <a:gdLst/>
            <a:ahLst/>
            <a:cxnLst/>
            <a:rect l="l" t="t" r="r" b="b"/>
            <a:pathLst>
              <a:path w="1201122" h="1201122">
                <a:moveTo>
                  <a:pt x="0" y="0"/>
                </a:moveTo>
                <a:lnTo>
                  <a:pt x="1201123" y="0"/>
                </a:lnTo>
                <a:lnTo>
                  <a:pt x="1201123" y="1201122"/>
                </a:lnTo>
                <a:lnTo>
                  <a:pt x="0" y="12011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925171" y="5250592"/>
            <a:ext cx="2179165" cy="2351324"/>
          </a:xfrm>
          <a:custGeom>
            <a:avLst/>
            <a:gdLst/>
            <a:ahLst/>
            <a:cxnLst/>
            <a:rect l="l" t="t" r="r" b="b"/>
            <a:pathLst>
              <a:path w="2179165" h="2351324">
                <a:moveTo>
                  <a:pt x="0" y="0"/>
                </a:moveTo>
                <a:lnTo>
                  <a:pt x="2179165" y="0"/>
                </a:lnTo>
                <a:lnTo>
                  <a:pt x="2179165" y="2351324"/>
                </a:lnTo>
                <a:lnTo>
                  <a:pt x="0" y="2351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-96590" y="5690491"/>
            <a:ext cx="2250579" cy="1628260"/>
          </a:xfrm>
          <a:custGeom>
            <a:avLst/>
            <a:gdLst/>
            <a:ahLst/>
            <a:cxnLst/>
            <a:rect l="l" t="t" r="r" b="b"/>
            <a:pathLst>
              <a:path w="2250579" h="1628260">
                <a:moveTo>
                  <a:pt x="0" y="0"/>
                </a:moveTo>
                <a:lnTo>
                  <a:pt x="2250580" y="0"/>
                </a:lnTo>
                <a:lnTo>
                  <a:pt x="2250580" y="1628260"/>
                </a:lnTo>
                <a:lnTo>
                  <a:pt x="0" y="16282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9052198" y="7706691"/>
            <a:ext cx="2179165" cy="1632271"/>
          </a:xfrm>
          <a:custGeom>
            <a:avLst/>
            <a:gdLst/>
            <a:ahLst/>
            <a:cxnLst/>
            <a:rect l="l" t="t" r="r" b="b"/>
            <a:pathLst>
              <a:path w="2179165" h="1632271">
                <a:moveTo>
                  <a:pt x="0" y="0"/>
                </a:moveTo>
                <a:lnTo>
                  <a:pt x="2179166" y="0"/>
                </a:lnTo>
                <a:lnTo>
                  <a:pt x="2179166" y="1632271"/>
                </a:lnTo>
                <a:lnTo>
                  <a:pt x="0" y="1632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639764" y="-43059"/>
            <a:ext cx="10133155" cy="269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</a:pPr>
            <a:r>
              <a:rPr lang="en-US" sz="7461" spc="731">
                <a:solidFill>
                  <a:srgbClr val="FFFFFF"/>
                </a:solidFill>
                <a:latin typeface="Times New Roman Bold"/>
              </a:rPr>
              <a:t>TECHNOLOGY STACK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108525" y="3883360"/>
            <a:ext cx="6943673" cy="103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 React framework for scalable web apps, ensuring a seamless user interface.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81498" y="5750010"/>
            <a:ext cx="6943673" cy="103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Secure language for decentralized app development on Ethereum blockchain.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62669" y="7935258"/>
            <a:ext cx="6943673" cy="103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NoSQL database for flexible and scalable user data storage.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733292" y="3834827"/>
            <a:ext cx="6943673" cy="1032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 Decentralized protocol for secure, resilient storage and sharing of content.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798117" y="5618845"/>
            <a:ext cx="6943673" cy="157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For ensuring secure and transparent transactions in our decentralized social media platform.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733292" y="7961322"/>
            <a:ext cx="6943673" cy="1571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Times New Roman"/>
              </a:rPr>
              <a:t>Ethereum's go-to framework for streamlined smart contract development, testing, and deployment.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60409"/>
            <a:ext cx="18288000" cy="2178218"/>
            <a:chOff x="0" y="0"/>
            <a:chExt cx="4816593" cy="573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73687"/>
            </a:xfrm>
            <a:custGeom>
              <a:avLst/>
              <a:gdLst/>
              <a:ahLst/>
              <a:cxnLst/>
              <a:rect l="l" t="t" r="r" b="b"/>
              <a:pathLst>
                <a:path w="4816592" h="573687">
                  <a:moveTo>
                    <a:pt x="0" y="0"/>
                  </a:moveTo>
                  <a:lnTo>
                    <a:pt x="4816592" y="0"/>
                  </a:lnTo>
                  <a:lnTo>
                    <a:pt x="4816592" y="573687"/>
                  </a:lnTo>
                  <a:lnTo>
                    <a:pt x="0" y="57368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92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007624" y="-53205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36118" y="-3799091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7118" y="125141"/>
            <a:ext cx="10906040" cy="15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Times New Roman Bold"/>
              </a:rPr>
              <a:t>ARCHITECTURE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120DB2F-DE5C-2631-EEEC-CFD93D8D9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294" y="2627643"/>
            <a:ext cx="11201400" cy="677227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F43F22F-91D6-1898-52C4-4E6250CE8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904" y="7962900"/>
            <a:ext cx="2231686" cy="89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60409"/>
            <a:ext cx="18288000" cy="2178218"/>
            <a:chOff x="0" y="0"/>
            <a:chExt cx="4816593" cy="5736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73687"/>
            </a:xfrm>
            <a:custGeom>
              <a:avLst/>
              <a:gdLst/>
              <a:ahLst/>
              <a:cxnLst/>
              <a:rect l="l" t="t" r="r" b="b"/>
              <a:pathLst>
                <a:path w="4816592" h="573687">
                  <a:moveTo>
                    <a:pt x="0" y="0"/>
                  </a:moveTo>
                  <a:lnTo>
                    <a:pt x="4816592" y="0"/>
                  </a:lnTo>
                  <a:lnTo>
                    <a:pt x="4816592" y="573687"/>
                  </a:lnTo>
                  <a:lnTo>
                    <a:pt x="0" y="57368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592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007624" y="-532059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36118" y="-3799091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1"/>
                </a:lnTo>
                <a:lnTo>
                  <a:pt x="0" y="688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7118" y="125141"/>
            <a:ext cx="10906040" cy="130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Times New Roman Bold"/>
              </a:rPr>
              <a:t>PROCESS 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8A37D-2FE6-5FEA-37FC-A3AAE23A1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638" y="2925388"/>
            <a:ext cx="10287000" cy="6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48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05977" y="1700090"/>
            <a:ext cx="9891543" cy="7558210"/>
          </a:xfrm>
          <a:custGeom>
            <a:avLst/>
            <a:gdLst/>
            <a:ahLst/>
            <a:cxnLst/>
            <a:rect l="l" t="t" r="r" b="b"/>
            <a:pathLst>
              <a:path w="9891543" h="7558210">
                <a:moveTo>
                  <a:pt x="0" y="0"/>
                </a:moveTo>
                <a:lnTo>
                  <a:pt x="9891544" y="0"/>
                </a:lnTo>
                <a:lnTo>
                  <a:pt x="9891544" y="7558210"/>
                </a:lnTo>
                <a:lnTo>
                  <a:pt x="0" y="7558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55" b="-1643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83919"/>
            <a:ext cx="15320428" cy="178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000000"/>
                </a:solidFill>
                <a:latin typeface="Times New Roman Bold"/>
              </a:rPr>
              <a:t>BENEFITS OF WEB 3.0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75037" y="7715139"/>
            <a:ext cx="2974893" cy="1120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Times New Roman"/>
                <a:ea typeface="Times New Roman"/>
              </a:rPr>
              <a:t>STRATEGY N°3</a:t>
            </a:r>
          </a:p>
        </p:txBody>
      </p:sp>
      <p:sp>
        <p:nvSpPr>
          <p:cNvPr id="6" name="Freeform 6"/>
          <p:cNvSpPr/>
          <p:nvPr/>
        </p:nvSpPr>
        <p:spPr>
          <a:xfrm rot="-3056947">
            <a:off x="-8949833" y="-628624"/>
            <a:ext cx="12782139" cy="13116001"/>
          </a:xfrm>
          <a:custGeom>
            <a:avLst/>
            <a:gdLst/>
            <a:ahLst/>
            <a:cxnLst/>
            <a:rect l="l" t="t" r="r" b="b"/>
            <a:pathLst>
              <a:path w="12782139" h="13116001">
                <a:moveTo>
                  <a:pt x="0" y="0"/>
                </a:moveTo>
                <a:lnTo>
                  <a:pt x="12782140" y="0"/>
                </a:lnTo>
                <a:lnTo>
                  <a:pt x="12782140" y="13116002"/>
                </a:lnTo>
                <a:lnTo>
                  <a:pt x="0" y="13116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056947">
            <a:off x="13390771" y="-9723452"/>
            <a:ext cx="12782139" cy="13116001"/>
          </a:xfrm>
          <a:custGeom>
            <a:avLst/>
            <a:gdLst/>
            <a:ahLst/>
            <a:cxnLst/>
            <a:rect l="l" t="t" r="r" b="b"/>
            <a:pathLst>
              <a:path w="12782139" h="13116001">
                <a:moveTo>
                  <a:pt x="0" y="0"/>
                </a:moveTo>
                <a:lnTo>
                  <a:pt x="12782139" y="0"/>
                </a:lnTo>
                <a:lnTo>
                  <a:pt x="12782139" y="13116002"/>
                </a:lnTo>
                <a:lnTo>
                  <a:pt x="0" y="13116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60093" y="6895603"/>
            <a:ext cx="2932415" cy="847111"/>
            <a:chOff x="0" y="0"/>
            <a:chExt cx="1075555" cy="3107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70732" y="7742714"/>
            <a:ext cx="2932415" cy="847111"/>
            <a:chOff x="0" y="0"/>
            <a:chExt cx="1075555" cy="310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046312" y="6157334"/>
            <a:ext cx="2932415" cy="847111"/>
            <a:chOff x="0" y="0"/>
            <a:chExt cx="1075555" cy="3107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705048" y="289817"/>
            <a:ext cx="9925587" cy="178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000000"/>
                </a:solidFill>
                <a:latin typeface="Times New Roman Bold"/>
              </a:rPr>
              <a:t>CONCLUSION</a:t>
            </a:r>
          </a:p>
        </p:txBody>
      </p:sp>
      <p:sp>
        <p:nvSpPr>
          <p:cNvPr id="14" name="Freeform 14"/>
          <p:cNvSpPr/>
          <p:nvPr/>
        </p:nvSpPr>
        <p:spPr>
          <a:xfrm rot="887923">
            <a:off x="-6897937" y="3621564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42115" y="2882340"/>
            <a:ext cx="13657234" cy="11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Times New Roman"/>
              </a:rPr>
              <a:t> Surpassing Web 2.0, our decentralized platform ensures superior user privacy and content ownership, reshaping digital interactions.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2115" y="4453280"/>
            <a:ext cx="13657234" cy="11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Times New Roman"/>
              </a:rPr>
              <a:t> Next.js, Solidity, MongoDB, and IPFS empower users with unprecedented control, departing from centralized norms.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42115" y="6205383"/>
            <a:ext cx="13657234" cy="117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Times New Roman"/>
              </a:rPr>
              <a:t> Paving the way for a user-centric future, our project stands out in its commitment to security and transparency.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360</Words>
  <Application>Microsoft Office PowerPoint</Application>
  <PresentationFormat>Custom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Times New Roman Bold Italics</vt:lpstr>
      <vt:lpstr>Times New Roman</vt:lpstr>
      <vt:lpstr>Arial</vt:lpstr>
      <vt:lpstr>Times New Roman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Business Presentation in Dark Blue Pink Abstract Tech Style</dc:title>
  <cp:lastModifiedBy>Rachit Bharadwaj</cp:lastModifiedBy>
  <cp:revision>4</cp:revision>
  <dcterms:created xsi:type="dcterms:W3CDTF">2006-08-16T00:00:00Z</dcterms:created>
  <dcterms:modified xsi:type="dcterms:W3CDTF">2024-01-29T07:42:55Z</dcterms:modified>
  <dc:identifier>DAF5gOD8k8I</dc:identifier>
</cp:coreProperties>
</file>